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2" r:id="rId2"/>
    <p:sldId id="345" r:id="rId3"/>
    <p:sldId id="348" r:id="rId4"/>
    <p:sldId id="349" r:id="rId5"/>
    <p:sldId id="350" r:id="rId6"/>
    <p:sldId id="351" r:id="rId7"/>
    <p:sldId id="354" r:id="rId8"/>
    <p:sldId id="355" r:id="rId9"/>
    <p:sldId id="359" r:id="rId10"/>
    <p:sldId id="352" r:id="rId11"/>
    <p:sldId id="353" r:id="rId12"/>
    <p:sldId id="356" r:id="rId13"/>
    <p:sldId id="357" r:id="rId14"/>
    <p:sldId id="35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32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AB9636-B218-48E7-A003-EB06D47D9FD2}" type="datetimeFigureOut">
              <a:rPr lang="en-US" smtClean="0"/>
              <a:t>12/13/2017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6C78D2-32AA-4099-96CF-ECD0C435B65D}" type="slidenum">
              <a:rPr lang="en-US" smtClean="0"/>
              <a:t>‹#›</a:t>
            </a:fld>
            <a:endParaRPr lang="en-US"/>
          </a:p>
        </p:txBody>
      </p:sp>
    </p:spTree>
    <p:extLst>
      <p:ext uri="{BB962C8B-B14F-4D97-AF65-F5344CB8AC3E}">
        <p14:creationId xmlns:p14="http://schemas.microsoft.com/office/powerpoint/2010/main" val="125145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oogle.iq/url?sa=i&amp;rct=j&amp;q=&amp;esrc=s&amp;source=images&amp;cd=&amp;cad=rja&amp;uact=8&amp;ved=0ahUKEwjo6LKm4YHLAhUBVxQKHUdpCCMQjRwIBw&amp;url=http://www.grandforksgov.com/government/city-departments/public-works/public-works-water/water-quality-the-treatment-process/treatment-process&amp;psig=AFQjCNG52e8j8zMyY9nVyPK2yXzsmTZ7lA&amp;ust=1455900212233314"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www.google.iq/url?sa=i&amp;rct=j&amp;q=&amp;esrc=s&amp;source=images&amp;cd=&amp;cad=rja&amp;uact=8&amp;ved=0ahUKEwiyh5_H4YHLAhWCcRQKHUpzCIkQjRwIBw&amp;url=http://www.toledoblade.com/local/2014/08/10/EPA-takeover-of-plant-was-being-considered.html&amp;psig=AFQjCNG52e8j8zMyY9nVyPK2yXzsmTZ7lA&amp;ust=1455900212233314"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 405 Sanitary and Environmental Engineering</a:t>
            </a:r>
            <a:endParaRPr lang="en-US" dirty="0"/>
          </a:p>
        </p:txBody>
      </p:sp>
      <p:sp>
        <p:nvSpPr>
          <p:cNvPr id="3" name="Content Placeholder 2"/>
          <p:cNvSpPr>
            <a:spLocks noGrp="1"/>
          </p:cNvSpPr>
          <p:nvPr>
            <p:ph idx="1"/>
          </p:nvPr>
        </p:nvSpPr>
        <p:spPr>
          <a:xfrm>
            <a:off x="457200" y="4419600"/>
            <a:ext cx="8229600" cy="2392363"/>
          </a:xfrm>
        </p:spPr>
        <p:txBody>
          <a:bodyPr>
            <a:normAutofit fontScale="92500" lnSpcReduction="20000"/>
          </a:bodyPr>
          <a:lstStyle/>
          <a:p>
            <a:pPr marL="0" indent="0" algn="ctr">
              <a:buNone/>
            </a:pPr>
            <a:r>
              <a:rPr lang="en-US" dirty="0"/>
              <a:t>Al Mansour University College</a:t>
            </a:r>
          </a:p>
          <a:p>
            <a:pPr marL="0" indent="0" algn="ctr">
              <a:buNone/>
            </a:pPr>
            <a:r>
              <a:rPr lang="en-US" dirty="0"/>
              <a:t>Civil Engineering department</a:t>
            </a:r>
          </a:p>
          <a:p>
            <a:pPr marL="0" indent="0" algn="ctr">
              <a:buNone/>
            </a:pPr>
            <a:r>
              <a:rPr lang="en-US" dirty="0" smtClean="0"/>
              <a:t>2017-2018</a:t>
            </a:r>
          </a:p>
          <a:p>
            <a:pPr marL="0" indent="0" algn="ctr">
              <a:buNone/>
            </a:pPr>
            <a:r>
              <a:rPr lang="en-US" dirty="0" smtClean="0"/>
              <a:t>Lecture 4</a:t>
            </a:r>
            <a:endParaRPr lang="en-US" dirty="0"/>
          </a:p>
          <a:p>
            <a:pPr marL="0" indent="0" algn="ctr">
              <a:buNone/>
            </a:pPr>
            <a:r>
              <a:rPr lang="en-US" dirty="0" err="1" smtClean="0"/>
              <a:t>Dr</a:t>
            </a:r>
            <a:r>
              <a:rPr lang="en-US" dirty="0" smtClean="0"/>
              <a:t> </a:t>
            </a:r>
            <a:r>
              <a:rPr lang="en-US" dirty="0" err="1"/>
              <a:t>Ameer</a:t>
            </a:r>
            <a:r>
              <a:rPr lang="en-US" dirty="0"/>
              <a:t> </a:t>
            </a:r>
            <a:r>
              <a:rPr lang="en-US" dirty="0" err="1"/>
              <a:t>Badr</a:t>
            </a:r>
            <a:r>
              <a:rPr lang="en-US" dirty="0"/>
              <a:t> </a:t>
            </a:r>
            <a:r>
              <a:rPr lang="en-US" dirty="0" err="1"/>
              <a:t>Khudhair</a:t>
            </a:r>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7281" y="1679575"/>
            <a:ext cx="2047875"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6994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The key requirements of the intake structures are that they are</a:t>
            </a:r>
            <a:r>
              <a:rPr lang="en-US" sz="3600" dirty="0" smtClean="0"/>
              <a:t>:</a:t>
            </a:r>
            <a:endParaRPr lang="ar-IQ" sz="3600" dirty="0"/>
          </a:p>
        </p:txBody>
      </p:sp>
      <p:sp>
        <p:nvSpPr>
          <p:cNvPr id="3" name="Content Placeholder 2"/>
          <p:cNvSpPr>
            <a:spLocks noGrp="1"/>
          </p:cNvSpPr>
          <p:nvPr>
            <p:ph idx="1"/>
          </p:nvPr>
        </p:nvSpPr>
        <p:spPr>
          <a:xfrm>
            <a:off x="381000" y="1600200"/>
            <a:ext cx="8458200" cy="4525963"/>
          </a:xfrm>
        </p:spPr>
        <p:txBody>
          <a:bodyPr>
            <a:normAutofit/>
          </a:bodyPr>
          <a:lstStyle/>
          <a:p>
            <a:r>
              <a:rPr lang="en-US" sz="2800" dirty="0" smtClean="0"/>
              <a:t>Adequate </a:t>
            </a:r>
            <a:r>
              <a:rPr lang="en-US" sz="2800" dirty="0"/>
              <a:t>size to provide the required quantity of water.</a:t>
            </a:r>
          </a:p>
          <a:p>
            <a:r>
              <a:rPr lang="en-US" sz="2800" dirty="0" smtClean="0"/>
              <a:t>Located </a:t>
            </a:r>
            <a:r>
              <a:rPr lang="en-US" sz="2800" dirty="0"/>
              <a:t>to obtain the best quality water.</a:t>
            </a:r>
          </a:p>
          <a:p>
            <a:r>
              <a:rPr lang="en-US" sz="2800" dirty="0" smtClean="0"/>
              <a:t>Protected </a:t>
            </a:r>
            <a:r>
              <a:rPr lang="en-US" sz="2800" dirty="0"/>
              <a:t>from objects that may damage equipment.</a:t>
            </a:r>
          </a:p>
          <a:p>
            <a:r>
              <a:rPr lang="en-US" sz="2800" dirty="0" smtClean="0"/>
              <a:t>Easy </a:t>
            </a:r>
            <a:r>
              <a:rPr lang="en-US" sz="2800" dirty="0"/>
              <a:t>to inspect and maintain.</a:t>
            </a:r>
          </a:p>
          <a:p>
            <a:r>
              <a:rPr lang="en-US" sz="2800" dirty="0" smtClean="0"/>
              <a:t>Designed </a:t>
            </a:r>
            <a:r>
              <a:rPr lang="en-US" sz="2800" dirty="0"/>
              <a:t>to minimize damage to aquatic life.</a:t>
            </a:r>
          </a:p>
          <a:p>
            <a:r>
              <a:rPr lang="en-US" sz="2800" dirty="0" smtClean="0"/>
              <a:t>Located </a:t>
            </a:r>
            <a:r>
              <a:rPr lang="en-US" sz="2800" dirty="0"/>
              <a:t>to minimize navigational hazards.</a:t>
            </a:r>
          </a:p>
          <a:p>
            <a:endParaRPr lang="ar-IQ" sz="2800" dirty="0"/>
          </a:p>
        </p:txBody>
      </p:sp>
    </p:spTree>
    <p:extLst>
      <p:ext uri="{BB962C8B-B14F-4D97-AF65-F5344CB8AC3E}">
        <p14:creationId xmlns:p14="http://schemas.microsoft.com/office/powerpoint/2010/main" val="3436560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Intake design elements </a:t>
            </a:r>
            <a:r>
              <a:rPr lang="en-US" dirty="0"/>
              <a:t/>
            </a:r>
            <a:br>
              <a:rPr lang="en-US" dirty="0"/>
            </a:br>
            <a:endParaRPr lang="ar-IQ" dirty="0"/>
          </a:p>
        </p:txBody>
      </p:sp>
      <p:sp>
        <p:nvSpPr>
          <p:cNvPr id="3" name="Content Placeholder 2"/>
          <p:cNvSpPr>
            <a:spLocks noGrp="1"/>
          </p:cNvSpPr>
          <p:nvPr>
            <p:ph idx="1"/>
          </p:nvPr>
        </p:nvSpPr>
        <p:spPr/>
        <p:txBody>
          <a:bodyPr>
            <a:noAutofit/>
          </a:bodyPr>
          <a:lstStyle/>
          <a:p>
            <a:pPr lvl="0" algn="just"/>
            <a:r>
              <a:rPr lang="en-US" sz="2800" dirty="0"/>
              <a:t>Water level variation: NPSH in site ≥ NPSH pump; NPSH: net positive suction head</a:t>
            </a:r>
          </a:p>
          <a:p>
            <a:pPr lvl="0" algn="just"/>
            <a:r>
              <a:rPr lang="en-US" sz="2800" dirty="0"/>
              <a:t>Water quality: Use to remove objects to enter to system through strainer </a:t>
            </a:r>
          </a:p>
          <a:p>
            <a:pPr lvl="0" algn="just"/>
            <a:r>
              <a:rPr lang="en-US" sz="2800" dirty="0"/>
              <a:t>Detention time in the well: range from </a:t>
            </a:r>
            <a:r>
              <a:rPr lang="en-US" sz="2800" b="1" dirty="0"/>
              <a:t>15-30 minutes</a:t>
            </a:r>
            <a:r>
              <a:rPr lang="en-US" sz="2800" dirty="0"/>
              <a:t>, so the pumps do not work continuously.</a:t>
            </a:r>
          </a:p>
          <a:p>
            <a:pPr lvl="0" algn="just"/>
            <a:r>
              <a:rPr lang="en-US" sz="2800" dirty="0"/>
              <a:t>Bottom of the well: the bottom of the well must reduce no more than </a:t>
            </a:r>
            <a:r>
              <a:rPr lang="en-US" sz="2800" b="1" dirty="0"/>
              <a:t>1 m</a:t>
            </a:r>
            <a:r>
              <a:rPr lang="en-US" sz="2800" dirty="0"/>
              <a:t> from the river bottom.</a:t>
            </a:r>
          </a:p>
          <a:p>
            <a:pPr algn="just"/>
            <a:r>
              <a:rPr lang="en-US" sz="2800" dirty="0"/>
              <a:t>The distance between the entrance pipe and the bottom of the well is almost </a:t>
            </a:r>
            <a:r>
              <a:rPr lang="en-US" sz="2800" b="1" dirty="0"/>
              <a:t>0.6 m</a:t>
            </a:r>
            <a:endParaRPr lang="ar-IQ" sz="2800" dirty="0"/>
          </a:p>
        </p:txBody>
      </p:sp>
    </p:spTree>
    <p:extLst>
      <p:ext uri="{BB962C8B-B14F-4D97-AF65-F5344CB8AC3E}">
        <p14:creationId xmlns:p14="http://schemas.microsoft.com/office/powerpoint/2010/main" val="3888386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Strainer design </a:t>
            </a:r>
            <a:r>
              <a:rPr lang="en-US" b="1" dirty="0" smtClean="0"/>
              <a:t>elements</a:t>
            </a:r>
            <a:endParaRPr lang="ar-IQ" dirty="0"/>
          </a:p>
        </p:txBody>
      </p:sp>
      <p:sp>
        <p:nvSpPr>
          <p:cNvPr id="3" name="Content Placeholder 2"/>
          <p:cNvSpPr>
            <a:spLocks noGrp="1"/>
          </p:cNvSpPr>
          <p:nvPr>
            <p:ph idx="1"/>
          </p:nvPr>
        </p:nvSpPr>
        <p:spPr/>
        <p:txBody>
          <a:bodyPr>
            <a:normAutofit/>
          </a:bodyPr>
          <a:lstStyle/>
          <a:p>
            <a:pPr lvl="0"/>
            <a:r>
              <a:rPr lang="en-US" sz="2800" dirty="0"/>
              <a:t>Entrance velocity for strainers </a:t>
            </a:r>
            <a:r>
              <a:rPr lang="en-US" sz="2800" b="1" dirty="0" smtClean="0"/>
              <a:t>0.15 - </a:t>
            </a:r>
            <a:r>
              <a:rPr lang="en-US" sz="2800" b="1" dirty="0"/>
              <a:t>0.3</a:t>
            </a:r>
            <a:r>
              <a:rPr lang="en-US" sz="2800" dirty="0"/>
              <a:t> m/s.</a:t>
            </a:r>
          </a:p>
          <a:p>
            <a:pPr lvl="0"/>
            <a:r>
              <a:rPr lang="en-US" sz="2800" dirty="0"/>
              <a:t>Area for strainer holes </a:t>
            </a:r>
            <a:r>
              <a:rPr lang="en-US" sz="2800" b="1" dirty="0"/>
              <a:t>≤ 50%</a:t>
            </a:r>
            <a:r>
              <a:rPr lang="en-US" sz="2800" dirty="0"/>
              <a:t> of the gross area of the strainers.</a:t>
            </a:r>
          </a:p>
          <a:p>
            <a:pPr lvl="0"/>
            <a:r>
              <a:rPr lang="en-US" sz="2800" dirty="0"/>
              <a:t>Velocity for gravity pipe </a:t>
            </a:r>
            <a:r>
              <a:rPr lang="en-US" sz="2800" b="1" dirty="0" smtClean="0"/>
              <a:t>0.6 -</a:t>
            </a:r>
            <a:r>
              <a:rPr lang="en-US" sz="2800" b="1" dirty="0"/>
              <a:t>1.5</a:t>
            </a:r>
            <a:r>
              <a:rPr lang="en-US" sz="2800" dirty="0"/>
              <a:t> m/s.</a:t>
            </a:r>
          </a:p>
          <a:p>
            <a:pPr lvl="0"/>
            <a:r>
              <a:rPr lang="en-US" sz="2800" dirty="0"/>
              <a:t>Discharge for the washing pipe = </a:t>
            </a:r>
            <a:r>
              <a:rPr lang="en-US" sz="2800" b="1" dirty="0"/>
              <a:t>1/3</a:t>
            </a:r>
            <a:r>
              <a:rPr lang="en-US" sz="2800" dirty="0"/>
              <a:t> discharge for the gravity pipe.</a:t>
            </a:r>
          </a:p>
          <a:p>
            <a:pPr lvl="0"/>
            <a:r>
              <a:rPr lang="en-US" sz="2800" dirty="0"/>
              <a:t>Flow velocity for the washing pipe = </a:t>
            </a:r>
            <a:r>
              <a:rPr lang="en-US" sz="2800" b="1" dirty="0"/>
              <a:t>3</a:t>
            </a:r>
            <a:r>
              <a:rPr lang="en-US" sz="2800" dirty="0"/>
              <a:t> m/s.</a:t>
            </a:r>
          </a:p>
          <a:p>
            <a:endParaRPr lang="ar-IQ" sz="2800" dirty="0"/>
          </a:p>
        </p:txBody>
      </p:sp>
    </p:spTree>
    <p:extLst>
      <p:ext uri="{BB962C8B-B14F-4D97-AF65-F5344CB8AC3E}">
        <p14:creationId xmlns:p14="http://schemas.microsoft.com/office/powerpoint/2010/main" val="558757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7037"/>
            <a:ext cx="8229600" cy="4983163"/>
          </a:xfrm>
        </p:spPr>
        <p:txBody>
          <a:bodyPr>
            <a:noAutofit/>
          </a:bodyPr>
          <a:lstStyle/>
          <a:p>
            <a:pPr marL="0" indent="0" algn="just">
              <a:buNone/>
            </a:pPr>
            <a:r>
              <a:rPr lang="en-US" sz="2800" b="1" dirty="0"/>
              <a:t>Example</a:t>
            </a:r>
            <a:r>
              <a:rPr lang="en-US" sz="2800" dirty="0"/>
              <a:t>: It is required to design a strainer with imperforated top and 0.6 m height. Find the diameter of the gravity pipe, wash pipe and the size of the well if the flow required is 10 m</a:t>
            </a:r>
            <a:r>
              <a:rPr lang="en-US" sz="2800" baseline="30000" dirty="0"/>
              <a:t>3</a:t>
            </a:r>
            <a:r>
              <a:rPr lang="en-US" sz="2800" dirty="0"/>
              <a:t>/min. The water surface elevation is 252 m, river bed elevation is 249 m.</a:t>
            </a:r>
          </a:p>
          <a:p>
            <a:pPr marL="0" indent="0" algn="just">
              <a:buNone/>
            </a:pPr>
            <a:r>
              <a:rPr lang="en-US" sz="2800" dirty="0"/>
              <a:t>Note: Use 2 units. Flow velocity (entrance to the strainer) = 0.15 m/s, gross area of strainer = twice effective area. Velocity in gravity pipe =1.5 m/s. Use Q for the washing pipe = 1/3 Q for the gravity pipe. Velocity = 3m/s. Detention time in the well = 20 min. Use cylindrical well.</a:t>
            </a:r>
          </a:p>
          <a:p>
            <a:pPr algn="just"/>
            <a:endParaRPr lang="ar-IQ" sz="2800" dirty="0"/>
          </a:p>
        </p:txBody>
      </p:sp>
    </p:spTree>
    <p:extLst>
      <p:ext uri="{BB962C8B-B14F-4D97-AF65-F5344CB8AC3E}">
        <p14:creationId xmlns:p14="http://schemas.microsoft.com/office/powerpoint/2010/main" val="4117791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629400"/>
          </a:xfrm>
        </p:spPr>
        <p:txBody>
          <a:bodyPr>
            <a:normAutofit fontScale="47500" lnSpcReduction="20000"/>
          </a:bodyPr>
          <a:lstStyle/>
          <a:p>
            <a:pPr marL="0" indent="0">
              <a:buNone/>
            </a:pPr>
            <a:endParaRPr lang="en-US" sz="3400" dirty="0" smtClean="0"/>
          </a:p>
          <a:p>
            <a:pPr marL="0" indent="0">
              <a:buNone/>
            </a:pPr>
            <a:r>
              <a:rPr lang="en-US" sz="3400" b="1" dirty="0" smtClean="0"/>
              <a:t>Strainer</a:t>
            </a:r>
          </a:p>
          <a:p>
            <a:pPr marL="0" indent="0">
              <a:buNone/>
            </a:pPr>
            <a:r>
              <a:rPr lang="en-US" sz="3400" dirty="0" smtClean="0"/>
              <a:t>Q </a:t>
            </a:r>
            <a:r>
              <a:rPr lang="en-US" sz="3400" dirty="0"/>
              <a:t>=</a:t>
            </a:r>
            <a:r>
              <a:rPr lang="en-US" sz="3400" dirty="0" err="1"/>
              <a:t>Qt</a:t>
            </a:r>
            <a:r>
              <a:rPr lang="en-US" sz="3400" dirty="0"/>
              <a:t> /2 =10/2 =5 m</a:t>
            </a:r>
            <a:r>
              <a:rPr lang="en-US" sz="3400" baseline="30000" dirty="0"/>
              <a:t>3</a:t>
            </a:r>
            <a:r>
              <a:rPr lang="en-US" sz="3400" dirty="0"/>
              <a:t>/min</a:t>
            </a:r>
          </a:p>
          <a:p>
            <a:pPr marL="0" indent="0">
              <a:buNone/>
            </a:pPr>
            <a:r>
              <a:rPr lang="en-US" sz="3400" dirty="0"/>
              <a:t>Flow velocity (entrance to the strainer) = 0.15 m/s</a:t>
            </a:r>
          </a:p>
          <a:p>
            <a:pPr marL="0" indent="0">
              <a:buNone/>
            </a:pPr>
            <a:r>
              <a:rPr lang="en-US" sz="3400" dirty="0"/>
              <a:t>A =Q/v =5/(0.15*60) = 0.55 m</a:t>
            </a:r>
            <a:r>
              <a:rPr lang="en-US" sz="3400" baseline="30000" dirty="0"/>
              <a:t>2</a:t>
            </a:r>
            <a:r>
              <a:rPr lang="en-US" sz="3400" dirty="0"/>
              <a:t> = Effective area</a:t>
            </a:r>
          </a:p>
          <a:p>
            <a:pPr marL="0" indent="0">
              <a:buNone/>
            </a:pPr>
            <a:r>
              <a:rPr lang="en-US" sz="3400" dirty="0"/>
              <a:t>Gross area = 0.55* 2 =1.1 m</a:t>
            </a:r>
            <a:r>
              <a:rPr lang="en-US" sz="3400" baseline="30000" dirty="0"/>
              <a:t>2</a:t>
            </a:r>
            <a:endParaRPr lang="en-US" sz="3400" dirty="0"/>
          </a:p>
          <a:p>
            <a:pPr marL="0" indent="0">
              <a:buNone/>
            </a:pPr>
            <a:r>
              <a:rPr lang="en-US" sz="3400" dirty="0"/>
              <a:t>Strainer area =π.</a:t>
            </a:r>
            <a:r>
              <a:rPr lang="en-US" sz="3400" dirty="0" err="1"/>
              <a:t>d.h</a:t>
            </a:r>
            <a:endParaRPr lang="en-US" sz="3400" dirty="0"/>
          </a:p>
          <a:p>
            <a:pPr marL="0" indent="0">
              <a:buNone/>
            </a:pPr>
            <a:r>
              <a:rPr lang="en-US" sz="3400" dirty="0"/>
              <a:t>Strainer diameter =1.1/(π*0.6) = 0.6 m</a:t>
            </a:r>
          </a:p>
          <a:p>
            <a:pPr marL="0" indent="0">
              <a:buNone/>
            </a:pPr>
            <a:r>
              <a:rPr lang="en-US" sz="3400" dirty="0"/>
              <a:t> </a:t>
            </a:r>
          </a:p>
          <a:p>
            <a:pPr marL="0" indent="0">
              <a:buNone/>
            </a:pPr>
            <a:r>
              <a:rPr lang="en-US" sz="3400" b="1" dirty="0"/>
              <a:t>Gravity pipe</a:t>
            </a:r>
          </a:p>
          <a:p>
            <a:pPr marL="0" indent="0">
              <a:buNone/>
            </a:pPr>
            <a:r>
              <a:rPr lang="en-US" sz="3400" dirty="0"/>
              <a:t>v =1.5 m/s</a:t>
            </a:r>
          </a:p>
          <a:p>
            <a:pPr marL="0" indent="0">
              <a:buNone/>
            </a:pPr>
            <a:r>
              <a:rPr lang="en-US" sz="3400" dirty="0"/>
              <a:t>Gross sectional area = Q/v = 5/(1.5*60) = 0.055 m</a:t>
            </a:r>
            <a:r>
              <a:rPr lang="en-US" sz="3400" baseline="30000" dirty="0"/>
              <a:t>2</a:t>
            </a:r>
            <a:r>
              <a:rPr lang="en-US" sz="3400" dirty="0"/>
              <a:t>, Pipe diameter</a:t>
            </a:r>
            <a:r>
              <a:rPr lang="en-US" sz="3400" b="1" dirty="0"/>
              <a:t> </a:t>
            </a:r>
            <a:r>
              <a:rPr lang="en-US" sz="3400" dirty="0"/>
              <a:t>= (4*0.055/π )</a:t>
            </a:r>
            <a:r>
              <a:rPr lang="en-US" sz="3400" baseline="30000" dirty="0"/>
              <a:t>0.5 </a:t>
            </a:r>
            <a:r>
              <a:rPr lang="en-US" sz="3400" dirty="0"/>
              <a:t>= 0.265 m</a:t>
            </a:r>
          </a:p>
          <a:p>
            <a:pPr marL="0" indent="0">
              <a:buNone/>
            </a:pPr>
            <a:r>
              <a:rPr lang="en-US" sz="3400" dirty="0"/>
              <a:t> </a:t>
            </a:r>
          </a:p>
          <a:p>
            <a:pPr marL="0" indent="0">
              <a:buNone/>
            </a:pPr>
            <a:r>
              <a:rPr lang="en-US" sz="3400" b="1" dirty="0"/>
              <a:t>Washing pipe</a:t>
            </a:r>
          </a:p>
          <a:p>
            <a:pPr marL="0" indent="0">
              <a:buNone/>
            </a:pPr>
            <a:r>
              <a:rPr lang="en-US" sz="3400" dirty="0"/>
              <a:t>Use Q for the washing pipe = 1/3 Q for the gravity pipe.</a:t>
            </a:r>
          </a:p>
          <a:p>
            <a:pPr marL="0" indent="0">
              <a:buNone/>
            </a:pPr>
            <a:r>
              <a:rPr lang="en-US" sz="3400" dirty="0"/>
              <a:t>Q =5/3 =1.67 m</a:t>
            </a:r>
            <a:r>
              <a:rPr lang="en-US" sz="3400" baseline="30000" dirty="0"/>
              <a:t>3</a:t>
            </a:r>
            <a:r>
              <a:rPr lang="en-US" sz="3400" dirty="0"/>
              <a:t>/min</a:t>
            </a:r>
          </a:p>
          <a:p>
            <a:pPr marL="0" indent="0">
              <a:buNone/>
            </a:pPr>
            <a:r>
              <a:rPr lang="en-US" sz="3400" dirty="0"/>
              <a:t>v = 3 m/s</a:t>
            </a:r>
          </a:p>
          <a:p>
            <a:pPr marL="0" indent="0">
              <a:buNone/>
            </a:pPr>
            <a:r>
              <a:rPr lang="en-US" sz="3400" dirty="0"/>
              <a:t>Gross sectional area =1.67/ (3*60) = 0.009 m</a:t>
            </a:r>
            <a:r>
              <a:rPr lang="en-US" sz="3400" baseline="30000" dirty="0"/>
              <a:t>2</a:t>
            </a:r>
            <a:r>
              <a:rPr lang="en-US" sz="3400" dirty="0"/>
              <a:t>, Pipe diameter = (4*0.009/π )</a:t>
            </a:r>
            <a:r>
              <a:rPr lang="en-US" sz="3400" baseline="30000" dirty="0"/>
              <a:t>0.5 </a:t>
            </a:r>
            <a:r>
              <a:rPr lang="en-US" sz="3400" dirty="0"/>
              <a:t>= 0.11 m</a:t>
            </a:r>
          </a:p>
          <a:p>
            <a:pPr marL="0" indent="0">
              <a:buNone/>
            </a:pPr>
            <a:endParaRPr lang="en-US" sz="3400" dirty="0" smtClean="0"/>
          </a:p>
          <a:p>
            <a:pPr marL="0" indent="0">
              <a:buNone/>
            </a:pPr>
            <a:r>
              <a:rPr lang="en-US" sz="3400" b="1" dirty="0" smtClean="0"/>
              <a:t>Size </a:t>
            </a:r>
            <a:r>
              <a:rPr lang="en-US" sz="3400" b="1" dirty="0"/>
              <a:t>of the well</a:t>
            </a:r>
          </a:p>
          <a:p>
            <a:pPr marL="0" indent="0">
              <a:buNone/>
            </a:pPr>
            <a:r>
              <a:rPr lang="en-US" sz="3400" dirty="0"/>
              <a:t>Detention time = 20 min</a:t>
            </a:r>
          </a:p>
          <a:p>
            <a:pPr marL="0" indent="0">
              <a:buNone/>
            </a:pPr>
            <a:r>
              <a:rPr lang="en-US" sz="3400" dirty="0"/>
              <a:t>Effective volume =Q *time = 5*20 =100 m</a:t>
            </a:r>
            <a:r>
              <a:rPr lang="en-US" sz="3400" baseline="30000" dirty="0"/>
              <a:t>3</a:t>
            </a:r>
            <a:endParaRPr lang="en-US" sz="3400" dirty="0"/>
          </a:p>
          <a:p>
            <a:pPr marL="0" indent="0">
              <a:buNone/>
            </a:pPr>
            <a:r>
              <a:rPr lang="en-US" sz="3400" dirty="0"/>
              <a:t>Effective well depth = 252 - 249 + (1-0.6) = 3.4 m</a:t>
            </a:r>
          </a:p>
          <a:p>
            <a:pPr marL="0" indent="0">
              <a:buNone/>
            </a:pPr>
            <a:r>
              <a:rPr lang="en-US" sz="3400" dirty="0"/>
              <a:t>Cylindrical well</a:t>
            </a:r>
          </a:p>
          <a:p>
            <a:pPr marL="0" indent="0">
              <a:buNone/>
            </a:pPr>
            <a:r>
              <a:rPr lang="en-US" sz="3400" dirty="0"/>
              <a:t>Effective volume = area* effective depth</a:t>
            </a:r>
          </a:p>
          <a:p>
            <a:pPr marL="0" indent="0">
              <a:buNone/>
            </a:pPr>
            <a:r>
              <a:rPr lang="en-US" sz="3400" dirty="0"/>
              <a:t>Area (sectional area) =100/3.4 = 29.4 m</a:t>
            </a:r>
            <a:r>
              <a:rPr lang="en-US" sz="3400" baseline="30000" dirty="0"/>
              <a:t>2</a:t>
            </a:r>
            <a:endParaRPr lang="en-US" sz="3400" dirty="0"/>
          </a:p>
          <a:p>
            <a:pPr marL="0" indent="0">
              <a:buNone/>
            </a:pPr>
            <a:r>
              <a:rPr lang="en-US" sz="3400" dirty="0"/>
              <a:t>Well diameter = (4*29.4/π )</a:t>
            </a:r>
            <a:r>
              <a:rPr lang="en-US" sz="3400" baseline="30000" dirty="0"/>
              <a:t>0.5</a:t>
            </a:r>
            <a:r>
              <a:rPr lang="en-US" sz="3400" dirty="0"/>
              <a:t> = 6.1 m</a:t>
            </a:r>
          </a:p>
          <a:p>
            <a:endParaRPr lang="ar-IQ" dirty="0"/>
          </a:p>
        </p:txBody>
      </p:sp>
    </p:spTree>
    <p:extLst>
      <p:ext uri="{BB962C8B-B14F-4D97-AF65-F5344CB8AC3E}">
        <p14:creationId xmlns:p14="http://schemas.microsoft.com/office/powerpoint/2010/main" val="3413942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treatment plant</a:t>
            </a:r>
          </a:p>
        </p:txBody>
      </p:sp>
      <p:sp>
        <p:nvSpPr>
          <p:cNvPr id="3" name="Content Placeholder 2"/>
          <p:cNvSpPr>
            <a:spLocks noGrp="1"/>
          </p:cNvSpPr>
          <p:nvPr>
            <p:ph idx="1"/>
          </p:nvPr>
        </p:nvSpPr>
        <p:spPr/>
        <p:txBody>
          <a:bodyPr>
            <a:normAutofit fontScale="92500" lnSpcReduction="20000"/>
          </a:bodyPr>
          <a:lstStyle/>
          <a:p>
            <a:pPr marL="0" indent="0" algn="just">
              <a:buNone/>
            </a:pPr>
            <a:r>
              <a:rPr lang="en-US" dirty="0"/>
              <a:t>In the design of water treatment plants, the provision of </a:t>
            </a:r>
            <a:r>
              <a:rPr lang="en-US" b="1" dirty="0"/>
              <a:t>safe water is the prime goal</a:t>
            </a:r>
            <a:r>
              <a:rPr lang="en-US" dirty="0"/>
              <a:t>.  Water treatment plants have demonstrated the ability to produce safe water under adverse conditions.  They must also produce water which is appealing to the consumer.  Ideally, appealing water is one that is </a:t>
            </a:r>
            <a:r>
              <a:rPr lang="en-US" b="1" dirty="0"/>
              <a:t>clear</a:t>
            </a:r>
            <a:r>
              <a:rPr lang="en-US" dirty="0"/>
              <a:t> and </a:t>
            </a:r>
            <a:r>
              <a:rPr lang="en-US" b="1" dirty="0"/>
              <a:t>colorless</a:t>
            </a:r>
            <a:r>
              <a:rPr lang="en-US" dirty="0"/>
              <a:t>, </a:t>
            </a:r>
            <a:r>
              <a:rPr lang="en-US" b="1" dirty="0"/>
              <a:t>pleasant</a:t>
            </a:r>
            <a:r>
              <a:rPr lang="en-US" dirty="0"/>
              <a:t> to the </a:t>
            </a:r>
            <a:r>
              <a:rPr lang="en-US" b="1" dirty="0"/>
              <a:t>taste</a:t>
            </a:r>
            <a:r>
              <a:rPr lang="en-US" dirty="0"/>
              <a:t>, and </a:t>
            </a:r>
            <a:r>
              <a:rPr lang="en-US" b="1" dirty="0"/>
              <a:t>cool</a:t>
            </a:r>
            <a:r>
              <a:rPr lang="en-US" dirty="0"/>
              <a:t>. It is non-staining, and is neither corrosive nor scale forming. The consumer is principally interested in the quality of water delivered to the tap in his home or place of business, as opposed to the quality at the treatment plant</a:t>
            </a:r>
            <a:r>
              <a:rPr lang="en-US" dirty="0" smtClean="0"/>
              <a:t>.</a:t>
            </a:r>
          </a:p>
          <a:p>
            <a:pPr marL="0" indent="0" algn="just">
              <a:buNone/>
            </a:pPr>
            <a:endParaRPr lang="en-US" dirty="0" smtClean="0"/>
          </a:p>
          <a:p>
            <a:endParaRPr lang="en-US" dirty="0"/>
          </a:p>
          <a:p>
            <a:endParaRPr lang="en-US" dirty="0"/>
          </a:p>
        </p:txBody>
      </p:sp>
    </p:spTree>
    <p:extLst>
      <p:ext uri="{BB962C8B-B14F-4D97-AF65-F5344CB8AC3E}">
        <p14:creationId xmlns:p14="http://schemas.microsoft.com/office/powerpoint/2010/main" val="898075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p:txBody>
          <a:bodyPr>
            <a:normAutofit fontScale="85000" lnSpcReduction="10000"/>
          </a:bodyPr>
          <a:lstStyle/>
          <a:p>
            <a:pPr algn="just"/>
            <a:r>
              <a:rPr lang="en-US" dirty="0"/>
              <a:t>Treatment process used depends on the raw water source and the quality of finished water desired. Many chemicals are employed in the treatment. The specific chemicals selected for treatment are based on their effectiveness to perform the desired reaction and cost. The most important consideration in designing water treatment plant is to provide flexibility.</a:t>
            </a:r>
          </a:p>
          <a:p>
            <a:pPr algn="just"/>
            <a:r>
              <a:rPr lang="en-US" dirty="0" smtClean="0"/>
              <a:t>Natural </a:t>
            </a:r>
            <a:r>
              <a:rPr lang="en-US" dirty="0"/>
              <a:t>water polluted either by human activity or by nature, is likely to contain dissolved organic and inorganic substances; biological forms, such as bacteria and plankton; and suspended inorganic material. </a:t>
            </a:r>
            <a:endParaRPr lang="ar-IQ" dirty="0"/>
          </a:p>
        </p:txBody>
      </p:sp>
    </p:spTree>
    <p:extLst>
      <p:ext uri="{BB962C8B-B14F-4D97-AF65-F5344CB8AC3E}">
        <p14:creationId xmlns:p14="http://schemas.microsoft.com/office/powerpoint/2010/main" val="3844884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The principal water treatment unit processes employed to remove these substances are as follows</a:t>
            </a:r>
            <a:r>
              <a:rPr lang="en-US" sz="2800" dirty="0" smtClean="0"/>
              <a:t>:</a:t>
            </a:r>
            <a:endParaRPr lang="ar-IQ" sz="2800" dirty="0"/>
          </a:p>
        </p:txBody>
      </p:sp>
      <p:sp>
        <p:nvSpPr>
          <p:cNvPr id="3" name="Content Placeholder 2"/>
          <p:cNvSpPr>
            <a:spLocks noGrp="1"/>
          </p:cNvSpPr>
          <p:nvPr>
            <p:ph idx="1"/>
          </p:nvPr>
        </p:nvSpPr>
        <p:spPr/>
        <p:txBody>
          <a:bodyPr>
            <a:normAutofit fontScale="92500" lnSpcReduction="20000"/>
          </a:bodyPr>
          <a:lstStyle/>
          <a:p>
            <a:pPr lvl="0"/>
            <a:r>
              <a:rPr lang="en-US" dirty="0"/>
              <a:t>Water resource</a:t>
            </a:r>
          </a:p>
          <a:p>
            <a:pPr lvl="0"/>
            <a:r>
              <a:rPr lang="en-US" dirty="0"/>
              <a:t>Intake</a:t>
            </a:r>
          </a:p>
          <a:p>
            <a:pPr lvl="0"/>
            <a:r>
              <a:rPr lang="en-US" dirty="0"/>
              <a:t>Rapid mixing</a:t>
            </a:r>
          </a:p>
          <a:p>
            <a:pPr lvl="0"/>
            <a:r>
              <a:rPr lang="en-US" dirty="0"/>
              <a:t>Coagulation and flocculation, Sedimentation</a:t>
            </a:r>
          </a:p>
          <a:p>
            <a:pPr lvl="0"/>
            <a:r>
              <a:rPr lang="en-US" dirty="0"/>
              <a:t>Filtration</a:t>
            </a:r>
          </a:p>
          <a:p>
            <a:pPr lvl="0"/>
            <a:r>
              <a:rPr lang="en-US" dirty="0"/>
              <a:t>Advanced treatment: Softening, Ion exchange, Adsorption, Reverse osmosis, Aeration. </a:t>
            </a:r>
          </a:p>
          <a:p>
            <a:pPr lvl="0"/>
            <a:r>
              <a:rPr lang="en-US" dirty="0"/>
              <a:t>Disinfection/ Chlorination</a:t>
            </a:r>
          </a:p>
          <a:p>
            <a:pPr lvl="0"/>
            <a:r>
              <a:rPr lang="en-US" dirty="0"/>
              <a:t>Ground storage</a:t>
            </a:r>
          </a:p>
          <a:p>
            <a:r>
              <a:rPr lang="en-US" dirty="0"/>
              <a:t>Water network system</a:t>
            </a:r>
            <a:endParaRPr lang="ar-IQ" dirty="0"/>
          </a:p>
        </p:txBody>
      </p:sp>
    </p:spTree>
    <p:extLst>
      <p:ext uri="{BB962C8B-B14F-4D97-AF65-F5344CB8AC3E}">
        <p14:creationId xmlns:p14="http://schemas.microsoft.com/office/powerpoint/2010/main" val="247600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rc_mi" descr="http://www.grandforksgov.com/Home/ShowImage?id=1103&amp;t=635388575775270000">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295400" y="470535"/>
            <a:ext cx="6629400" cy="2806065"/>
          </a:xfrm>
          <a:prstGeom prst="rect">
            <a:avLst/>
          </a:prstGeom>
          <a:noFill/>
          <a:ln>
            <a:noFill/>
          </a:ln>
        </p:spPr>
      </p:pic>
      <p:pic>
        <p:nvPicPr>
          <p:cNvPr id="5" name="irc_mi" descr="http://www.toledoblade.com/image/2014/08/10/800x_b1_cCM_z/chart-jpg.jpg">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505201"/>
            <a:ext cx="6705600" cy="2895600"/>
          </a:xfrm>
          <a:prstGeom prst="rect">
            <a:avLst/>
          </a:prstGeom>
          <a:noFill/>
          <a:ln>
            <a:noFill/>
          </a:ln>
        </p:spPr>
      </p:pic>
    </p:spTree>
    <p:extLst>
      <p:ext uri="{BB962C8B-B14F-4D97-AF65-F5344CB8AC3E}">
        <p14:creationId xmlns:p14="http://schemas.microsoft.com/office/powerpoint/2010/main" val="1319285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Intakes</a:t>
            </a:r>
            <a:endParaRPr lang="ar-IQ" dirty="0"/>
          </a:p>
        </p:txBody>
      </p:sp>
      <p:sp>
        <p:nvSpPr>
          <p:cNvPr id="3" name="Content Placeholder 2"/>
          <p:cNvSpPr>
            <a:spLocks noGrp="1"/>
          </p:cNvSpPr>
          <p:nvPr>
            <p:ph idx="1"/>
          </p:nvPr>
        </p:nvSpPr>
        <p:spPr/>
        <p:txBody>
          <a:bodyPr>
            <a:normAutofit/>
          </a:bodyPr>
          <a:lstStyle/>
          <a:p>
            <a:pPr marL="0" indent="0" algn="just">
              <a:buNone/>
            </a:pPr>
            <a:r>
              <a:rPr lang="en-US" sz="2800" dirty="0"/>
              <a:t>Intakes are structures constructed in or adjacent to lakes, reservoirs, or rivers for the purpose of withdrawing water from the source to the water treatment plant. In general, they consist of an opening with a grate or strainer through which the water enters, and a conduit to conduct the water by gravity to a pumping station. The water is pumped from the pumping station to the water treatment facility. Schematic diagrams of lake and river intake systems are shown in Figures 1 and 2. </a:t>
            </a:r>
          </a:p>
          <a:p>
            <a:endParaRPr lang="ar-IQ" dirty="0"/>
          </a:p>
        </p:txBody>
      </p:sp>
    </p:spTree>
    <p:extLst>
      <p:ext uri="{BB962C8B-B14F-4D97-AF65-F5344CB8AC3E}">
        <p14:creationId xmlns:p14="http://schemas.microsoft.com/office/powerpoint/2010/main" val="2678969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srcRect l="23184" t="12535" r="8975" b="13569"/>
          <a:stretch/>
        </p:blipFill>
        <p:spPr bwMode="auto">
          <a:xfrm>
            <a:off x="304800" y="381000"/>
            <a:ext cx="8534400" cy="5802868"/>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284162" y="6183868"/>
            <a:ext cx="4575676" cy="369332"/>
          </a:xfrm>
          <a:prstGeom prst="rect">
            <a:avLst/>
          </a:prstGeom>
        </p:spPr>
        <p:txBody>
          <a:bodyPr wrap="none">
            <a:spAutoFit/>
          </a:bodyPr>
          <a:lstStyle/>
          <a:p>
            <a:r>
              <a:rPr lang="en-US" dirty="0"/>
              <a:t>Figure 1: tower intake in a lake (water surface).</a:t>
            </a:r>
          </a:p>
        </p:txBody>
      </p:sp>
    </p:spTree>
    <p:extLst>
      <p:ext uri="{BB962C8B-B14F-4D97-AF65-F5344CB8AC3E}">
        <p14:creationId xmlns:p14="http://schemas.microsoft.com/office/powerpoint/2010/main" val="1446628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srcRect l="37330" t="18993" r="31892" b="28524"/>
          <a:stretch/>
        </p:blipFill>
        <p:spPr bwMode="auto">
          <a:xfrm>
            <a:off x="1143000" y="228600"/>
            <a:ext cx="7162800" cy="6095999"/>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3490614" y="6096000"/>
            <a:ext cx="2162772" cy="369332"/>
          </a:xfrm>
          <a:prstGeom prst="rect">
            <a:avLst/>
          </a:prstGeom>
        </p:spPr>
        <p:txBody>
          <a:bodyPr wrap="none">
            <a:spAutoFit/>
          </a:bodyPr>
          <a:lstStyle/>
          <a:p>
            <a:r>
              <a:rPr lang="en-US" dirty="0"/>
              <a:t>Figure 2: river intake.</a:t>
            </a:r>
          </a:p>
        </p:txBody>
      </p:sp>
    </p:spTree>
    <p:extLst>
      <p:ext uri="{BB962C8B-B14F-4D97-AF65-F5344CB8AC3E}">
        <p14:creationId xmlns:p14="http://schemas.microsoft.com/office/powerpoint/2010/main" val="2752515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Type of </a:t>
            </a:r>
            <a:r>
              <a:rPr lang="en-US" sz="4000" b="1" dirty="0" smtClean="0"/>
              <a:t>Intake</a:t>
            </a:r>
            <a:endParaRPr lang="ar-IQ" sz="4000"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Intake structures may be classified into two categories:</a:t>
            </a:r>
          </a:p>
          <a:p>
            <a:r>
              <a:rPr lang="en-US" b="1" dirty="0"/>
              <a:t>Direct intake</a:t>
            </a:r>
            <a:r>
              <a:rPr lang="en-US" dirty="0"/>
              <a:t>: directly from the river.</a:t>
            </a:r>
          </a:p>
          <a:p>
            <a:r>
              <a:rPr lang="en-US" b="1" dirty="0"/>
              <a:t>Indirect intake</a:t>
            </a:r>
            <a:r>
              <a:rPr lang="en-US" dirty="0"/>
              <a:t>: take from well beside the river.</a:t>
            </a:r>
          </a:p>
          <a:p>
            <a:pPr marL="0" indent="0">
              <a:buNone/>
            </a:pPr>
            <a:r>
              <a:rPr lang="en-US" dirty="0"/>
              <a:t> </a:t>
            </a:r>
          </a:p>
          <a:p>
            <a:pPr marL="0" indent="0">
              <a:buNone/>
            </a:pPr>
            <a:r>
              <a:rPr lang="en-US" dirty="0"/>
              <a:t>Many varieties of these types have been used. The selection of the type of intake is highly dependent on local circumstances. Because the circumstances are fundamentally different, the systems are often classified as either river intakes or lake/reservoir intakes as shown in figure 1, 2.</a:t>
            </a:r>
          </a:p>
          <a:p>
            <a:endParaRPr lang="ar-IQ" dirty="0"/>
          </a:p>
        </p:txBody>
      </p:sp>
    </p:spTree>
    <p:extLst>
      <p:ext uri="{BB962C8B-B14F-4D97-AF65-F5344CB8AC3E}">
        <p14:creationId xmlns:p14="http://schemas.microsoft.com/office/powerpoint/2010/main" val="16970842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4242</TotalTime>
  <Words>803</Words>
  <Application>Microsoft Office PowerPoint</Application>
  <PresentationFormat>On-screen Show (4:3)</PresentationFormat>
  <Paragraphs>79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CE 405 Sanitary and Environmental Engineering</vt:lpstr>
      <vt:lpstr>Water treatment plant</vt:lpstr>
      <vt:lpstr>PowerPoint Presentation</vt:lpstr>
      <vt:lpstr>The principal water treatment unit processes employed to remove these substances are as follows:</vt:lpstr>
      <vt:lpstr>PowerPoint Presentation</vt:lpstr>
      <vt:lpstr>Intakes</vt:lpstr>
      <vt:lpstr>PowerPoint Presentation</vt:lpstr>
      <vt:lpstr>PowerPoint Presentation</vt:lpstr>
      <vt:lpstr>Type of Intake</vt:lpstr>
      <vt:lpstr>The key requirements of the intake structures are that they are:</vt:lpstr>
      <vt:lpstr>Intake design elements  </vt:lpstr>
      <vt:lpstr>Strainer design elements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water</dc:title>
  <dc:creator>User</dc:creator>
  <cp:lastModifiedBy>Amer Bader</cp:lastModifiedBy>
  <cp:revision>260</cp:revision>
  <dcterms:created xsi:type="dcterms:W3CDTF">2006-08-16T00:00:00Z</dcterms:created>
  <dcterms:modified xsi:type="dcterms:W3CDTF">2017-12-13T17:27:28Z</dcterms:modified>
</cp:coreProperties>
</file>